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1"/>
  </p:notesMasterIdLst>
  <p:sldIdLst>
    <p:sldId id="256" r:id="rId2"/>
    <p:sldId id="257" r:id="rId3"/>
    <p:sldId id="258" r:id="rId4"/>
    <p:sldId id="259" r:id="rId5"/>
    <p:sldId id="260" r:id="rId6"/>
    <p:sldId id="268" r:id="rId7"/>
    <p:sldId id="261" r:id="rId8"/>
    <p:sldId id="265" r:id="rId9"/>
    <p:sldId id="271" r:id="rId10"/>
    <p:sldId id="262" r:id="rId11"/>
    <p:sldId id="274" r:id="rId12"/>
    <p:sldId id="275" r:id="rId13"/>
    <p:sldId id="266" r:id="rId14"/>
    <p:sldId id="270" r:id="rId15"/>
    <p:sldId id="272" r:id="rId16"/>
    <p:sldId id="273" r:id="rId17"/>
    <p:sldId id="264" r:id="rId18"/>
    <p:sldId id="269" r:id="rId19"/>
    <p:sldId id="26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4" d="100"/>
          <a:sy n="134" d="100"/>
        </p:scale>
        <p:origin x="318"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E3EF8E-9B9A-4F3D-AD65-38D3753A12E9}" type="datetimeFigureOut">
              <a:rPr lang="en-AU" smtClean="0"/>
              <a:t>11/04/2019</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AD9EED-AEA3-4354-BF9C-8B7B5AA2B259}" type="slidenum">
              <a:rPr lang="en-AU" smtClean="0"/>
              <a:t>‹#›</a:t>
            </a:fld>
            <a:endParaRPr lang="en-AU"/>
          </a:p>
        </p:txBody>
      </p:sp>
    </p:spTree>
    <p:extLst>
      <p:ext uri="{BB962C8B-B14F-4D97-AF65-F5344CB8AC3E}">
        <p14:creationId xmlns:p14="http://schemas.microsoft.com/office/powerpoint/2010/main" val="384766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7AD9EED-AEA3-4354-BF9C-8B7B5AA2B259}" type="slidenum">
              <a:rPr lang="en-AU" smtClean="0"/>
              <a:t>5</a:t>
            </a:fld>
            <a:endParaRPr lang="en-AU"/>
          </a:p>
        </p:txBody>
      </p:sp>
    </p:spTree>
    <p:extLst>
      <p:ext uri="{BB962C8B-B14F-4D97-AF65-F5344CB8AC3E}">
        <p14:creationId xmlns:p14="http://schemas.microsoft.com/office/powerpoint/2010/main" val="3078512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D5869FF-76FD-4F3E-B0C7-C3E5E4DE0F14}" type="datetimeFigureOut">
              <a:rPr lang="en-AU" smtClean="0"/>
              <a:pPr/>
              <a:t>11/04/2019</a:t>
            </a:fld>
            <a:endParaRPr lang="en-AU"/>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AU"/>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4B49DA1-5E77-4E1B-AC8F-890D569FE932}"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D5869FF-76FD-4F3E-B0C7-C3E5E4DE0F14}" type="datetimeFigureOut">
              <a:rPr lang="en-AU" smtClean="0"/>
              <a:pPr/>
              <a:t>11/04/2019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4B49DA1-5E77-4E1B-AC8F-890D569FE932}"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D5869FF-76FD-4F3E-B0C7-C3E5E4DE0F14}" type="datetimeFigureOut">
              <a:rPr lang="en-AU" smtClean="0"/>
              <a:pPr/>
              <a:t>11/04/2019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4B49DA1-5E77-4E1B-AC8F-890D569FE932}"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D5869FF-76FD-4F3E-B0C7-C3E5E4DE0F14}" type="datetimeFigureOut">
              <a:rPr lang="en-AU" smtClean="0"/>
              <a:pPr/>
              <a:t>11/04/2019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4B49DA1-5E77-4E1B-AC8F-890D569FE932}" type="slidenum">
              <a:rPr lang="en-AU" smtClean="0"/>
              <a:pPr/>
              <a:t>‹#›</a:t>
            </a:fld>
            <a:endParaRPr lang="en-AU"/>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D5869FF-76FD-4F3E-B0C7-C3E5E4DE0F14}" type="datetimeFigureOut">
              <a:rPr lang="en-AU" smtClean="0"/>
              <a:pPr/>
              <a:t>11/04/2019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4B49DA1-5E77-4E1B-AC8F-890D569FE932}" type="slidenum">
              <a:rPr lang="en-AU" smtClean="0"/>
              <a:pPr/>
              <a:t>‹#›</a:t>
            </a:fld>
            <a:endParaRPr lang="en-AU"/>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D5869FF-76FD-4F3E-B0C7-C3E5E4DE0F14}" type="datetimeFigureOut">
              <a:rPr lang="en-AU" smtClean="0"/>
              <a:pPr/>
              <a:t>11/04/2019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4B49DA1-5E77-4E1B-AC8F-890D569FE932}" type="slidenum">
              <a:rPr lang="en-AU" smtClean="0"/>
              <a:pPr/>
              <a:t>‹#›</a:t>
            </a:fld>
            <a:endParaRPr lang="en-AU"/>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D5869FF-76FD-4F3E-B0C7-C3E5E4DE0F14}" type="datetimeFigureOut">
              <a:rPr lang="en-AU" smtClean="0"/>
              <a:pPr/>
              <a:t>11/04/2019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4B49DA1-5E77-4E1B-AC8F-890D569FE932}"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D5869FF-76FD-4F3E-B0C7-C3E5E4DE0F14}" type="datetimeFigureOut">
              <a:rPr lang="en-AU" smtClean="0"/>
              <a:pPr/>
              <a:t>11/04/2019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4B49DA1-5E77-4E1B-AC8F-890D569FE932}" type="slidenum">
              <a:rPr lang="en-AU" smtClean="0"/>
              <a:pPr/>
              <a:t>‹#›</a:t>
            </a:fld>
            <a:endParaRPr lang="en-AU"/>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869FF-76FD-4F3E-B0C7-C3E5E4DE0F14}" type="datetimeFigureOut">
              <a:rPr lang="en-AU" smtClean="0"/>
              <a:pPr/>
              <a:t>11/04/2019</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4B49DA1-5E77-4E1B-AC8F-890D569FE932}"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AD5869FF-76FD-4F3E-B0C7-C3E5E4DE0F14}" type="datetimeFigureOut">
              <a:rPr lang="en-AU" smtClean="0"/>
              <a:pPr/>
              <a:t>11/04/2019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4B49DA1-5E77-4E1B-AC8F-890D569FE932}"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D5869FF-76FD-4F3E-B0C7-C3E5E4DE0F14}" type="datetimeFigureOut">
              <a:rPr lang="en-AU" smtClean="0"/>
              <a:pPr/>
              <a:t>11/04/2019</a:t>
            </a:fld>
            <a:endParaRPr lang="en-AU"/>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AU"/>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4B49DA1-5E77-4E1B-AC8F-890D569FE932}" type="slidenum">
              <a:rPr lang="en-AU" smtClean="0"/>
              <a:pPr/>
              <a:t>‹#›</a:t>
            </a:fld>
            <a:endParaRPr lang="en-AU"/>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D5869FF-76FD-4F3E-B0C7-C3E5E4DE0F14}" type="datetimeFigureOut">
              <a:rPr lang="en-AU" smtClean="0"/>
              <a:pPr/>
              <a:t>11/04/2019</a:t>
            </a:fld>
            <a:endParaRPr lang="en-AU"/>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AU"/>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4B49DA1-5E77-4E1B-AC8F-890D569FE932}"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ghacks.net/2017/04/03/the-best-free-ramdisk-programs-for-window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AU" sz="6600" dirty="0"/>
              <a:t>RAM Drives</a:t>
            </a:r>
          </a:p>
        </p:txBody>
      </p:sp>
      <p:sp>
        <p:nvSpPr>
          <p:cNvPr id="3" name="Subtitle 2"/>
          <p:cNvSpPr>
            <a:spLocks noGrp="1"/>
          </p:cNvSpPr>
          <p:nvPr>
            <p:ph type="subTitle" idx="1"/>
          </p:nvPr>
        </p:nvSpPr>
        <p:spPr/>
        <p:txBody>
          <a:bodyPr/>
          <a:lstStyle/>
          <a:p>
            <a:r>
              <a:rPr lang="en-AU" dirty="0"/>
              <a:t> By George Skarbek</a:t>
            </a:r>
          </a:p>
          <a:p>
            <a:r>
              <a:rPr lang="en-AU" dirty="0"/>
              <a:t>April 2019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How do you create one?</a:t>
            </a:r>
          </a:p>
        </p:txBody>
      </p:sp>
      <p:sp>
        <p:nvSpPr>
          <p:cNvPr id="5" name="Content Placeholder 4"/>
          <p:cNvSpPr>
            <a:spLocks noGrp="1"/>
          </p:cNvSpPr>
          <p:nvPr>
            <p:ph idx="1"/>
          </p:nvPr>
        </p:nvSpPr>
        <p:spPr>
          <a:xfrm>
            <a:off x="457200" y="1481329"/>
            <a:ext cx="8229600" cy="4179920"/>
          </a:xfrm>
        </p:spPr>
        <p:txBody>
          <a:bodyPr>
            <a:normAutofit/>
          </a:bodyPr>
          <a:lstStyle/>
          <a:p>
            <a:r>
              <a:rPr lang="en-AU" sz="1900" dirty="0"/>
              <a:t>There are many free RAM drive programs for both 32 and 64 bit operating systems. The free versions are generally limited to a maximum of 4 GB.</a:t>
            </a:r>
          </a:p>
          <a:p>
            <a:r>
              <a:rPr lang="en-AU" sz="1900" dirty="0" err="1"/>
              <a:t>SoftPerfect</a:t>
            </a:r>
            <a:r>
              <a:rPr lang="en-AU" sz="1900" dirty="0"/>
              <a:t> is free, unrestricted and very fast. It will create a temp folder, set the environment and a drive letter, say drive Z.</a:t>
            </a:r>
          </a:p>
          <a:p>
            <a:r>
              <a:rPr lang="en-AU" sz="2000" b="1" dirty="0">
                <a:solidFill>
                  <a:srgbClr val="00B0F0"/>
                </a:solidFill>
              </a:rPr>
              <a:t>www.softperfect.com/products/ramdisk</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3571289"/>
            <a:ext cx="7382905" cy="235180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2F0BC2-60B9-40C3-B57E-AF83C28D25C9}"/>
              </a:ext>
            </a:extLst>
          </p:cNvPr>
          <p:cNvSpPr>
            <a:spLocks noGrp="1"/>
          </p:cNvSpPr>
          <p:nvPr>
            <p:ph idx="1"/>
          </p:nvPr>
        </p:nvSpPr>
        <p:spPr/>
        <p:txBody>
          <a:bodyPr/>
          <a:lstStyle/>
          <a:p>
            <a:pPr fontAlgn="base"/>
            <a:r>
              <a:rPr lang="en-AU" sz="2800" dirty="0"/>
              <a:t>The best free RAM Disk programs for Windows </a:t>
            </a:r>
            <a:r>
              <a:rPr lang="en-AU" sz="1600" dirty="0"/>
              <a:t>Reviewed by Martin Brinkmann on April 03, 2017 </a:t>
            </a:r>
          </a:p>
          <a:p>
            <a:endParaRPr lang="en-AU" sz="1600" dirty="0"/>
          </a:p>
          <a:p>
            <a:r>
              <a:rPr lang="en-AU" sz="1600" dirty="0"/>
              <a:t>See: </a:t>
            </a:r>
            <a:r>
              <a:rPr lang="en-AU" sz="2400" dirty="0">
                <a:solidFill>
                  <a:schemeClr val="accent4"/>
                </a:solidFill>
                <a:hlinkClick r:id="rId2">
                  <a:extLst>
                    <a:ext uri="{A12FA001-AC4F-418D-AE19-62706E023703}">
                      <ahyp:hlinkClr xmlns:ahyp="http://schemas.microsoft.com/office/drawing/2018/hyperlinkcolor" val="tx"/>
                    </a:ext>
                  </a:extLst>
                </a:hlinkClick>
              </a:rPr>
              <a:t>https://www.ghacks.net/2017/04/03/the-best-free-ramdisk-programs-for-windows/</a:t>
            </a:r>
            <a:endParaRPr lang="en-AU" sz="2400" dirty="0">
              <a:solidFill>
                <a:schemeClr val="accent4"/>
              </a:solidFill>
            </a:endParaRPr>
          </a:p>
          <a:p>
            <a:endParaRPr lang="en-AU" sz="2400" dirty="0">
              <a:solidFill>
                <a:schemeClr val="accent4"/>
              </a:solidFill>
            </a:endParaRPr>
          </a:p>
          <a:p>
            <a:r>
              <a:rPr lang="en-AU" sz="2800" dirty="0"/>
              <a:t>There are many free programs. Some are restricted to under 4 GB.</a:t>
            </a:r>
          </a:p>
        </p:txBody>
      </p:sp>
      <p:sp>
        <p:nvSpPr>
          <p:cNvPr id="3" name="Title 2">
            <a:extLst>
              <a:ext uri="{FF2B5EF4-FFF2-40B4-BE49-F238E27FC236}">
                <a16:creationId xmlns:a16="http://schemas.microsoft.com/office/drawing/2014/main" id="{011E7DA2-EDF9-49A2-A95C-CB916824226D}"/>
              </a:ext>
            </a:extLst>
          </p:cNvPr>
          <p:cNvSpPr>
            <a:spLocks noGrp="1"/>
          </p:cNvSpPr>
          <p:nvPr>
            <p:ph type="title"/>
          </p:nvPr>
        </p:nvSpPr>
        <p:spPr/>
        <p:txBody>
          <a:bodyPr/>
          <a:lstStyle/>
          <a:p>
            <a:r>
              <a:rPr lang="en-AU" dirty="0"/>
              <a:t>Finding </a:t>
            </a:r>
            <a:r>
              <a:rPr lang="en-AU"/>
              <a:t>RAM Drive </a:t>
            </a:r>
            <a:r>
              <a:rPr lang="en-AU" dirty="0"/>
              <a:t>software</a:t>
            </a:r>
          </a:p>
        </p:txBody>
      </p:sp>
    </p:spTree>
    <p:extLst>
      <p:ext uri="{BB962C8B-B14F-4D97-AF65-F5344CB8AC3E}">
        <p14:creationId xmlns:p14="http://schemas.microsoft.com/office/powerpoint/2010/main" val="1555729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B6B6FB04-F1F0-42B2-A8E1-31C22A8D5D3D}"/>
              </a:ext>
            </a:extLst>
          </p:cNvPr>
          <p:cNvPicPr>
            <a:picLocks noGrp="1" noChangeAspect="1"/>
          </p:cNvPicPr>
          <p:nvPr>
            <p:ph idx="1"/>
          </p:nvPr>
        </p:nvPicPr>
        <p:blipFill>
          <a:blip r:embed="rId2"/>
          <a:stretch>
            <a:fillRect/>
          </a:stretch>
        </p:blipFill>
        <p:spPr>
          <a:xfrm>
            <a:off x="2076065" y="1481138"/>
            <a:ext cx="4991869" cy="4525962"/>
          </a:xfrm>
          <a:prstGeom prst="rect">
            <a:avLst/>
          </a:prstGeom>
        </p:spPr>
      </p:pic>
      <p:sp>
        <p:nvSpPr>
          <p:cNvPr id="3" name="Title 2">
            <a:extLst>
              <a:ext uri="{FF2B5EF4-FFF2-40B4-BE49-F238E27FC236}">
                <a16:creationId xmlns:a16="http://schemas.microsoft.com/office/drawing/2014/main" id="{B4339968-7F13-49F6-A3C6-DC7DB49EA22D}"/>
              </a:ext>
            </a:extLst>
          </p:cNvPr>
          <p:cNvSpPr>
            <a:spLocks noGrp="1"/>
          </p:cNvSpPr>
          <p:nvPr>
            <p:ph type="title"/>
          </p:nvPr>
        </p:nvSpPr>
        <p:spPr/>
        <p:txBody>
          <a:bodyPr>
            <a:normAutofit fontScale="90000"/>
          </a:bodyPr>
          <a:lstStyle/>
          <a:p>
            <a:r>
              <a:rPr lang="en-AU" dirty="0"/>
              <a:t>One example from previous link</a:t>
            </a:r>
          </a:p>
        </p:txBody>
      </p:sp>
    </p:spTree>
    <p:extLst>
      <p:ext uri="{BB962C8B-B14F-4D97-AF65-F5344CB8AC3E}">
        <p14:creationId xmlns:p14="http://schemas.microsoft.com/office/powerpoint/2010/main" val="1796599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91264" cy="4525963"/>
          </a:xfrm>
        </p:spPr>
        <p:txBody>
          <a:bodyPr/>
          <a:lstStyle/>
          <a:p>
            <a:r>
              <a:rPr lang="en-AU" dirty="0"/>
              <a:t>From Control Panel, System, click on </a:t>
            </a:r>
            <a:r>
              <a:rPr lang="en-AU" b="1" dirty="0"/>
              <a:t>Advanced system settings </a:t>
            </a:r>
            <a:r>
              <a:rPr lang="en-AU" dirty="0"/>
              <a:t>then alter as shown</a:t>
            </a:r>
          </a:p>
          <a:p>
            <a:endParaRPr lang="en-AU" dirty="0"/>
          </a:p>
        </p:txBody>
      </p:sp>
      <p:sp>
        <p:nvSpPr>
          <p:cNvPr id="2" name="Title 1"/>
          <p:cNvSpPr>
            <a:spLocks noGrp="1"/>
          </p:cNvSpPr>
          <p:nvPr>
            <p:ph type="title"/>
          </p:nvPr>
        </p:nvSpPr>
        <p:spPr/>
        <p:txBody>
          <a:bodyPr>
            <a:noAutofit/>
          </a:bodyPr>
          <a:lstStyle/>
          <a:p>
            <a:r>
              <a:rPr lang="en-AU" sz="4000" dirty="0"/>
              <a:t>Setting the environmental variables</a:t>
            </a:r>
          </a:p>
        </p:txBody>
      </p:sp>
      <p:pic>
        <p:nvPicPr>
          <p:cNvPr id="4" name="Picture 3" descr="Env1.png"/>
          <p:cNvPicPr>
            <a:picLocks noChangeAspect="1"/>
          </p:cNvPicPr>
          <p:nvPr/>
        </p:nvPicPr>
        <p:blipFill>
          <a:blip r:embed="rId2" cstate="print"/>
          <a:stretch>
            <a:fillRect/>
          </a:stretch>
        </p:blipFill>
        <p:spPr>
          <a:xfrm>
            <a:off x="755576" y="2492896"/>
            <a:ext cx="3452861" cy="3841916"/>
          </a:xfrm>
          <a:prstGeom prst="rect">
            <a:avLst/>
          </a:prstGeom>
        </p:spPr>
      </p:pic>
      <p:pic>
        <p:nvPicPr>
          <p:cNvPr id="5" name="Picture 4" descr="env2.png"/>
          <p:cNvPicPr>
            <a:picLocks noChangeAspect="1"/>
          </p:cNvPicPr>
          <p:nvPr/>
        </p:nvPicPr>
        <p:blipFill>
          <a:blip r:embed="rId3" cstate="print"/>
          <a:stretch>
            <a:fillRect/>
          </a:stretch>
        </p:blipFill>
        <p:spPr>
          <a:xfrm>
            <a:off x="4860032" y="2485776"/>
            <a:ext cx="3456384" cy="382483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spcBef>
                <a:spcPts val="1000"/>
              </a:spcBef>
            </a:pPr>
            <a:r>
              <a:rPr lang="en-AU" sz="2900" dirty="0"/>
              <a:t>For IE click on Tools, Internet Options, </a:t>
            </a:r>
            <a:r>
              <a:rPr lang="en-AU" sz="2900" dirty="0">
                <a:latin typeface="+mj-lt"/>
              </a:rPr>
              <a:t>Browsing</a:t>
            </a:r>
            <a:r>
              <a:rPr lang="en-AU" sz="2900" dirty="0"/>
              <a:t> History and Move etc.</a:t>
            </a:r>
          </a:p>
          <a:p>
            <a:pPr>
              <a:lnSpc>
                <a:spcPct val="120000"/>
              </a:lnSpc>
              <a:spcBef>
                <a:spcPts val="1000"/>
              </a:spcBef>
            </a:pPr>
            <a:r>
              <a:rPr lang="en-AU" sz="2900" dirty="0"/>
              <a:t>For Firefox  type </a:t>
            </a:r>
            <a:r>
              <a:rPr lang="en-AU" sz="2900" b="1" i="1" dirty="0" err="1"/>
              <a:t>about:config</a:t>
            </a:r>
            <a:r>
              <a:rPr lang="en-AU" sz="2900" dirty="0"/>
              <a:t> into the Firefox navigation bar and hit enter. Next find the </a:t>
            </a:r>
            <a:r>
              <a:rPr lang="en-AU" sz="2900" b="1" i="1" dirty="0" err="1"/>
              <a:t>browser.cache.disk.parent_directory</a:t>
            </a:r>
            <a:r>
              <a:rPr lang="en-AU" sz="2900" dirty="0"/>
              <a:t>. If it doesn't exist right click anywhere and select New, String. Enter </a:t>
            </a:r>
            <a:r>
              <a:rPr lang="en-AU" sz="2900" b="1" dirty="0" err="1"/>
              <a:t>browser.cache.disk.parent_directory</a:t>
            </a:r>
            <a:r>
              <a:rPr lang="en-AU" sz="2900" dirty="0"/>
              <a:t>  in the first popup box and then the location in the 2nd popup box e.g. </a:t>
            </a:r>
            <a:r>
              <a:rPr lang="en-AU" sz="2900" b="1" dirty="0"/>
              <a:t>Z:\temp</a:t>
            </a:r>
            <a:r>
              <a:rPr lang="en-AU" sz="2900" dirty="0"/>
              <a:t>. If the entry already existed simply right click and modify it.</a:t>
            </a:r>
          </a:p>
        </p:txBody>
      </p:sp>
      <p:sp>
        <p:nvSpPr>
          <p:cNvPr id="3" name="Title 2"/>
          <p:cNvSpPr>
            <a:spLocks noGrp="1"/>
          </p:cNvSpPr>
          <p:nvPr>
            <p:ph type="title"/>
          </p:nvPr>
        </p:nvSpPr>
        <p:spPr>
          <a:xfrm>
            <a:off x="457200" y="274638"/>
            <a:ext cx="8363272" cy="1143000"/>
          </a:xfrm>
        </p:spPr>
        <p:txBody>
          <a:bodyPr>
            <a:normAutofit/>
          </a:bodyPr>
          <a:lstStyle/>
          <a:p>
            <a:r>
              <a:rPr lang="en-AU" dirty="0"/>
              <a:t>Putting browser temp files there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503E708-07E0-443D-9B28-413FC7043532}"/>
              </a:ext>
            </a:extLst>
          </p:cNvPr>
          <p:cNvSpPr>
            <a:spLocks noGrp="1"/>
          </p:cNvSpPr>
          <p:nvPr>
            <p:ph idx="1"/>
          </p:nvPr>
        </p:nvSpPr>
        <p:spPr/>
        <p:txBody>
          <a:bodyPr>
            <a:normAutofit fontScale="92500" lnSpcReduction="20000"/>
          </a:bodyPr>
          <a:lstStyle/>
          <a:p>
            <a:r>
              <a:rPr lang="en-AU" sz="2800" dirty="0"/>
              <a:t>For Google Chrome, create a directory symbolic link from the DOS box with admin rights</a:t>
            </a:r>
            <a:r>
              <a:rPr lang="en-US" dirty="0"/>
              <a:t>.</a:t>
            </a:r>
            <a:endParaRPr lang="en-AU" dirty="0"/>
          </a:p>
          <a:p>
            <a:r>
              <a:rPr lang="en-AU" dirty="0">
                <a:latin typeface="Courier New" panose="02070309020205020404" pitchFamily="49" charset="0"/>
                <a:cs typeface="Courier New" panose="02070309020205020404" pitchFamily="49" charset="0"/>
              </a:rPr>
              <a:t>cd  </a:t>
            </a:r>
            <a:r>
              <a:rPr lang="en-AU" sz="2200" dirty="0">
                <a:latin typeface="Courier New" panose="02070309020205020404" pitchFamily="49" charset="0"/>
                <a:cs typeface="Courier New" panose="02070309020205020404" pitchFamily="49" charset="0"/>
              </a:rPr>
              <a:t>“C:\Users\George\AppData\Local\Google\Chrome\User Data\Profile 1\Cache”</a:t>
            </a:r>
          </a:p>
          <a:p>
            <a:r>
              <a:rPr lang="en-AU" dirty="0">
                <a:latin typeface="Courier New" panose="02070309020205020404" pitchFamily="49" charset="0"/>
                <a:cs typeface="Courier New" panose="02070309020205020404" pitchFamily="49" charset="0"/>
              </a:rPr>
              <a:t>Dir  		</a:t>
            </a:r>
            <a:r>
              <a:rPr lang="en-AU" sz="2200" dirty="0">
                <a:latin typeface="+mj-lt"/>
                <a:cs typeface="Courier New" panose="02070309020205020404" pitchFamily="49" charset="0"/>
              </a:rPr>
              <a:t>(This command is to confirm the folder)</a:t>
            </a:r>
            <a:endParaRPr lang="en-AU" dirty="0">
              <a:latin typeface="+mj-lt"/>
              <a:cs typeface="Courier New" panose="02070309020205020404" pitchFamily="49" charset="0"/>
            </a:endParaRPr>
          </a:p>
          <a:p>
            <a:r>
              <a:rPr lang="en-AU" dirty="0">
                <a:latin typeface="Courier New" panose="02070309020205020404" pitchFamily="49" charset="0"/>
                <a:cs typeface="Courier New" panose="02070309020205020404" pitchFamily="49" charset="0"/>
              </a:rPr>
              <a:t>del *.* 	</a:t>
            </a:r>
            <a:r>
              <a:rPr lang="en-AU" sz="2200" dirty="0">
                <a:latin typeface="+mj-lt"/>
                <a:cs typeface="Courier New" panose="02070309020205020404" pitchFamily="49" charset="0"/>
              </a:rPr>
              <a:t>(Delete everything)</a:t>
            </a:r>
          </a:p>
          <a:p>
            <a:r>
              <a:rPr lang="en-AU" dirty="0">
                <a:latin typeface="Courier New" panose="02070309020205020404" pitchFamily="49" charset="0"/>
                <a:cs typeface="Courier New" panose="02070309020205020404" pitchFamily="49" charset="0"/>
              </a:rPr>
              <a:t>cd..		</a:t>
            </a:r>
            <a:r>
              <a:rPr lang="en-AU" sz="2200" dirty="0">
                <a:latin typeface="+mj-lt"/>
                <a:cs typeface="Courier New" panose="02070309020205020404" pitchFamily="49" charset="0"/>
              </a:rPr>
              <a:t>(Go up one level)</a:t>
            </a:r>
          </a:p>
          <a:p>
            <a:r>
              <a:rPr lang="en-AU" dirty="0" err="1">
                <a:latin typeface="Courier New" panose="02070309020205020404" pitchFamily="49" charset="0"/>
                <a:cs typeface="Courier New" panose="02070309020205020404" pitchFamily="49" charset="0"/>
              </a:rPr>
              <a:t>rd</a:t>
            </a:r>
            <a:r>
              <a:rPr lang="en-AU" dirty="0">
                <a:latin typeface="Courier New" panose="02070309020205020404" pitchFamily="49" charset="0"/>
                <a:cs typeface="Courier New" panose="02070309020205020404" pitchFamily="49" charset="0"/>
              </a:rPr>
              <a:t> cache	</a:t>
            </a:r>
            <a:r>
              <a:rPr lang="en-AU" sz="2200" dirty="0">
                <a:latin typeface="+mj-lt"/>
                <a:cs typeface="Courier New" panose="02070309020205020404" pitchFamily="49" charset="0"/>
              </a:rPr>
              <a:t>(Remove the folder) </a:t>
            </a:r>
          </a:p>
          <a:p>
            <a:r>
              <a:rPr lang="en-AU" sz="2200" dirty="0">
                <a:solidFill>
                  <a:srgbClr val="FF0000"/>
                </a:solidFill>
                <a:latin typeface="+mj-lt"/>
                <a:cs typeface="Courier New" panose="02070309020205020404" pitchFamily="49" charset="0"/>
              </a:rPr>
              <a:t>All of the above can be done using Windows Explorer. The next step can </a:t>
            </a:r>
            <a:r>
              <a:rPr lang="en-AU" sz="2200" b="1" dirty="0">
                <a:solidFill>
                  <a:srgbClr val="FF0000"/>
                </a:solidFill>
                <a:latin typeface="+mj-lt"/>
                <a:cs typeface="Courier New" panose="02070309020205020404" pitchFamily="49" charset="0"/>
              </a:rPr>
              <a:t>only</a:t>
            </a:r>
            <a:r>
              <a:rPr lang="en-AU" sz="2200" dirty="0">
                <a:solidFill>
                  <a:srgbClr val="FF0000"/>
                </a:solidFill>
                <a:latin typeface="+mj-lt"/>
                <a:cs typeface="Courier New" panose="02070309020205020404" pitchFamily="49" charset="0"/>
              </a:rPr>
              <a:t> be done from the admin DOS box.</a:t>
            </a:r>
          </a:p>
          <a:p>
            <a:r>
              <a:rPr lang="en-AU" dirty="0" err="1">
                <a:latin typeface="Courier New" panose="02070309020205020404" pitchFamily="49" charset="0"/>
                <a:cs typeface="Courier New" panose="02070309020205020404" pitchFamily="49" charset="0"/>
              </a:rPr>
              <a:t>mklink</a:t>
            </a:r>
            <a:r>
              <a:rPr lang="en-AU" dirty="0">
                <a:latin typeface="Courier New" panose="02070309020205020404" pitchFamily="49" charset="0"/>
                <a:cs typeface="Courier New" panose="02070309020205020404" pitchFamily="49" charset="0"/>
              </a:rPr>
              <a:t> /d "C:\Users\George\AppData\Local\Google\Chrome\User Data\Profile 1\Cache" z:\Temp</a:t>
            </a:r>
          </a:p>
        </p:txBody>
      </p:sp>
      <p:sp>
        <p:nvSpPr>
          <p:cNvPr id="3" name="Title 2">
            <a:extLst>
              <a:ext uri="{FF2B5EF4-FFF2-40B4-BE49-F238E27FC236}">
                <a16:creationId xmlns:a16="http://schemas.microsoft.com/office/drawing/2014/main" id="{103FC797-2A75-4F66-9760-B9E1B760606F}"/>
              </a:ext>
            </a:extLst>
          </p:cNvPr>
          <p:cNvSpPr>
            <a:spLocks noGrp="1"/>
          </p:cNvSpPr>
          <p:nvPr>
            <p:ph type="title"/>
          </p:nvPr>
        </p:nvSpPr>
        <p:spPr>
          <a:xfrm>
            <a:off x="457200" y="274638"/>
            <a:ext cx="8435280" cy="1143000"/>
          </a:xfrm>
        </p:spPr>
        <p:txBody>
          <a:bodyPr>
            <a:normAutofit/>
          </a:bodyPr>
          <a:lstStyle/>
          <a:p>
            <a:r>
              <a:rPr lang="en-AU" dirty="0"/>
              <a:t>Putting Chrome temp files there</a:t>
            </a:r>
          </a:p>
        </p:txBody>
      </p:sp>
    </p:spTree>
    <p:extLst>
      <p:ext uri="{BB962C8B-B14F-4D97-AF65-F5344CB8AC3E}">
        <p14:creationId xmlns:p14="http://schemas.microsoft.com/office/powerpoint/2010/main" val="2973724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C1F3B3-C1D2-41D6-BBA6-4AB31DA15991}"/>
              </a:ext>
            </a:extLst>
          </p:cNvPr>
          <p:cNvSpPr>
            <a:spLocks noGrp="1"/>
          </p:cNvSpPr>
          <p:nvPr>
            <p:ph idx="1"/>
          </p:nvPr>
        </p:nvSpPr>
        <p:spPr/>
        <p:txBody>
          <a:bodyPr/>
          <a:lstStyle/>
          <a:p>
            <a:r>
              <a:rPr lang="en-AU" dirty="0"/>
              <a:t>This is very difficult to do as Microsoft made some fundamental steps to make the operating system (Windows) use the symbolic link method which is not easily achievable for that folder.</a:t>
            </a:r>
          </a:p>
          <a:p>
            <a:endParaRPr lang="en-AU" dirty="0"/>
          </a:p>
          <a:p>
            <a:r>
              <a:rPr lang="en-AU" dirty="0"/>
              <a:t>A lot of in-depth knowledge of defeating Windows security is required. </a:t>
            </a:r>
          </a:p>
          <a:p>
            <a:endParaRPr lang="en-AU" dirty="0"/>
          </a:p>
          <a:p>
            <a:pPr algn="ctr"/>
            <a:r>
              <a:rPr lang="en-AU" dirty="0"/>
              <a:t>May not be worth the effort.</a:t>
            </a:r>
          </a:p>
        </p:txBody>
      </p:sp>
      <p:sp>
        <p:nvSpPr>
          <p:cNvPr id="3" name="Title 2">
            <a:extLst>
              <a:ext uri="{FF2B5EF4-FFF2-40B4-BE49-F238E27FC236}">
                <a16:creationId xmlns:a16="http://schemas.microsoft.com/office/drawing/2014/main" id="{D7BBACE9-E604-4898-BAE4-C76AA6C56BF5}"/>
              </a:ext>
            </a:extLst>
          </p:cNvPr>
          <p:cNvSpPr>
            <a:spLocks noGrp="1"/>
          </p:cNvSpPr>
          <p:nvPr>
            <p:ph type="title"/>
          </p:nvPr>
        </p:nvSpPr>
        <p:spPr>
          <a:xfrm>
            <a:off x="457200" y="274638"/>
            <a:ext cx="8363272" cy="1143000"/>
          </a:xfrm>
        </p:spPr>
        <p:txBody>
          <a:bodyPr/>
          <a:lstStyle/>
          <a:p>
            <a:r>
              <a:rPr lang="en-AU" dirty="0"/>
              <a:t>Putting Edge temp files there</a:t>
            </a:r>
          </a:p>
        </p:txBody>
      </p:sp>
    </p:spTree>
    <p:extLst>
      <p:ext uri="{BB962C8B-B14F-4D97-AF65-F5344CB8AC3E}">
        <p14:creationId xmlns:p14="http://schemas.microsoft.com/office/powerpoint/2010/main" val="1922485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AU" dirty="0"/>
              <a:t>Only possible drawback is the temp folder filling if the computer is never re-booted or if installing some massive program such as Full Adobe suite with all options. </a:t>
            </a:r>
          </a:p>
          <a:p>
            <a:r>
              <a:rPr lang="en-AU" dirty="0"/>
              <a:t>Fix by temporarily using a hard drive for temp files.</a:t>
            </a:r>
          </a:p>
          <a:p>
            <a:r>
              <a:rPr lang="en-AU" sz="2400" b="1" dirty="0"/>
              <a:t>But with a 4 GB RAM drive this is not going to be a problem as the Temp </a:t>
            </a:r>
            <a:r>
              <a:rPr lang="en-AU" sz="2400" b="1"/>
              <a:t>folder will not fill.</a:t>
            </a:r>
            <a:endParaRPr lang="en-AU" sz="2400" b="1" dirty="0"/>
          </a:p>
        </p:txBody>
      </p:sp>
      <p:sp>
        <p:nvSpPr>
          <p:cNvPr id="2" name="Title 1"/>
          <p:cNvSpPr>
            <a:spLocks noGrp="1"/>
          </p:cNvSpPr>
          <p:nvPr>
            <p:ph type="title"/>
          </p:nvPr>
        </p:nvSpPr>
        <p:spPr/>
        <p:txBody>
          <a:bodyPr/>
          <a:lstStyle/>
          <a:p>
            <a:r>
              <a:rPr lang="en-AU" dirty="0"/>
              <a:t>Possible operational problems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a:t>Do </a:t>
            </a:r>
            <a:r>
              <a:rPr lang="en-AU" b="1" dirty="0">
                <a:solidFill>
                  <a:srgbClr val="FF0000"/>
                </a:solidFill>
              </a:rPr>
              <a:t>NOT</a:t>
            </a:r>
            <a:r>
              <a:rPr lang="en-AU" dirty="0"/>
              <a:t> put the </a:t>
            </a:r>
            <a:r>
              <a:rPr lang="en-AU" dirty="0" err="1"/>
              <a:t>Swapfile</a:t>
            </a:r>
            <a:r>
              <a:rPr lang="en-AU" dirty="0"/>
              <a:t> onto </a:t>
            </a:r>
            <a:r>
              <a:rPr lang="en-AU"/>
              <a:t>the RAM drive </a:t>
            </a:r>
            <a:r>
              <a:rPr lang="en-AU" dirty="0"/>
              <a:t>if you use a 64 bit operating system.</a:t>
            </a:r>
          </a:p>
          <a:p>
            <a:r>
              <a:rPr lang="en-AU" dirty="0"/>
              <a:t>With a 32 bit operating system and 8+ GB of RAM the </a:t>
            </a:r>
            <a:r>
              <a:rPr lang="en-AU" dirty="0" err="1"/>
              <a:t>swapfile</a:t>
            </a:r>
            <a:r>
              <a:rPr lang="en-AU" dirty="0"/>
              <a:t> can be placed on the RAM drive.</a:t>
            </a:r>
          </a:p>
          <a:p>
            <a:r>
              <a:rPr lang="en-AU" dirty="0"/>
              <a:t>Do </a:t>
            </a:r>
            <a:r>
              <a:rPr lang="en-AU" b="1" dirty="0">
                <a:solidFill>
                  <a:srgbClr val="FF0000"/>
                </a:solidFill>
              </a:rPr>
              <a:t>NOT</a:t>
            </a:r>
            <a:r>
              <a:rPr lang="en-AU" dirty="0"/>
              <a:t> set </a:t>
            </a:r>
            <a:r>
              <a:rPr lang="en-AU" dirty="0" err="1"/>
              <a:t>Readyboost</a:t>
            </a:r>
            <a:r>
              <a:rPr lang="en-AU" dirty="0"/>
              <a:t> to the RAM drive as this will not be active until Windows starts, defeating is purpose.</a:t>
            </a:r>
          </a:p>
        </p:txBody>
      </p:sp>
      <p:sp>
        <p:nvSpPr>
          <p:cNvPr id="3" name="Title 2"/>
          <p:cNvSpPr>
            <a:spLocks noGrp="1"/>
          </p:cNvSpPr>
          <p:nvPr>
            <p:ph type="title"/>
          </p:nvPr>
        </p:nvSpPr>
        <p:spPr/>
        <p:txBody>
          <a:bodyPr/>
          <a:lstStyle/>
          <a:p>
            <a:r>
              <a:rPr lang="en-AU" dirty="0"/>
              <a:t>The </a:t>
            </a:r>
            <a:r>
              <a:rPr lang="en-AU" dirty="0" err="1"/>
              <a:t>Swapfile</a:t>
            </a:r>
            <a:r>
              <a:rPr lang="en-AU" dirty="0"/>
              <a:t> location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AU" dirty="0"/>
          </a:p>
          <a:p>
            <a:endParaRPr lang="en-AU" dirty="0"/>
          </a:p>
          <a:p>
            <a:pPr algn="ctr">
              <a:buNone/>
            </a:pPr>
            <a:r>
              <a:rPr lang="en-AU" sz="8000" dirty="0"/>
              <a:t>Any Questions?</a:t>
            </a:r>
          </a:p>
        </p:txBody>
      </p:sp>
      <p:sp>
        <p:nvSpPr>
          <p:cNvPr id="2" name="Title 1"/>
          <p:cNvSpPr>
            <a:spLocks noGrp="1"/>
          </p:cNvSpPr>
          <p:nvPr>
            <p:ph type="title"/>
          </p:nvPr>
        </p:nvSpPr>
        <p:spPr/>
        <p:txBody>
          <a:bodyPr/>
          <a:lstStyle/>
          <a:p>
            <a:r>
              <a:rPr lang="en-AU"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16832"/>
            <a:ext cx="8229600" cy="4090459"/>
          </a:xfrm>
        </p:spPr>
        <p:txBody>
          <a:bodyPr/>
          <a:lstStyle/>
          <a:p>
            <a:r>
              <a:rPr lang="en-AU" dirty="0"/>
              <a:t>A RAM drive is a part of assigned memory that appears to the operating system as an amazingly fast hard drive.</a:t>
            </a:r>
          </a:p>
          <a:p>
            <a:r>
              <a:rPr lang="en-AU" dirty="0"/>
              <a:t>It can be also called a RAM disk.</a:t>
            </a:r>
          </a:p>
          <a:p>
            <a:r>
              <a:rPr lang="en-AU" dirty="0"/>
              <a:t>It is very, </a:t>
            </a:r>
            <a:r>
              <a:rPr lang="en-AU" sz="3200" b="1" dirty="0"/>
              <a:t>very</a:t>
            </a:r>
            <a:r>
              <a:rPr lang="en-AU" dirty="0"/>
              <a:t> fast.</a:t>
            </a:r>
          </a:p>
        </p:txBody>
      </p:sp>
      <p:sp>
        <p:nvSpPr>
          <p:cNvPr id="2" name="Title 1"/>
          <p:cNvSpPr>
            <a:spLocks noGrp="1"/>
          </p:cNvSpPr>
          <p:nvPr>
            <p:ph type="title"/>
          </p:nvPr>
        </p:nvSpPr>
        <p:spPr/>
        <p:txBody>
          <a:bodyPr>
            <a:normAutofit/>
          </a:bodyPr>
          <a:lstStyle/>
          <a:p>
            <a:pPr algn="ctr"/>
            <a:r>
              <a:rPr lang="en-AU" sz="5400" dirty="0"/>
              <a:t>What is a RAM drive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AU" dirty="0"/>
              <a:t>Unused memory can be used to improve productivity by creating a RAM drive which appears as a physical drive that is VASTLY faster than a conventional hard disk or a SSD. </a:t>
            </a:r>
          </a:p>
          <a:p>
            <a:r>
              <a:rPr lang="en-AU" dirty="0"/>
              <a:t>There is no latency so you do not have to wait for the drive’s sector to move over the read/write head. </a:t>
            </a:r>
          </a:p>
          <a:p>
            <a:r>
              <a:rPr lang="en-AU" dirty="0"/>
              <a:t>There is no measurable seek time either.</a:t>
            </a:r>
          </a:p>
          <a:p>
            <a:endParaRPr lang="en-AU" dirty="0"/>
          </a:p>
        </p:txBody>
      </p:sp>
      <p:sp>
        <p:nvSpPr>
          <p:cNvPr id="2" name="Title 1"/>
          <p:cNvSpPr>
            <a:spLocks noGrp="1"/>
          </p:cNvSpPr>
          <p:nvPr>
            <p:ph type="title"/>
          </p:nvPr>
        </p:nvSpPr>
        <p:spPr/>
        <p:txBody>
          <a:bodyPr/>
          <a:lstStyle/>
          <a:p>
            <a:r>
              <a:rPr lang="en-AU" dirty="0"/>
              <a:t>Why use a RAM drive -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AU" dirty="0"/>
              <a:t>On all computers with 4 GB RAM and over and running a 32 bit operating system, typically memory over about 3.3 GB is not used due to reserved memory for the BIOS. </a:t>
            </a:r>
            <a:r>
              <a:rPr lang="en-AU" dirty="0">
                <a:solidFill>
                  <a:srgbClr val="FF0000"/>
                </a:solidFill>
              </a:rPr>
              <a:t>The rest is wasted!</a:t>
            </a:r>
          </a:p>
          <a:p>
            <a:endParaRPr lang="en-AU" dirty="0"/>
          </a:p>
        </p:txBody>
      </p:sp>
      <p:sp>
        <p:nvSpPr>
          <p:cNvPr id="2" name="Title 1"/>
          <p:cNvSpPr>
            <a:spLocks noGrp="1"/>
          </p:cNvSpPr>
          <p:nvPr>
            <p:ph type="title"/>
          </p:nvPr>
        </p:nvSpPr>
        <p:spPr/>
        <p:txBody>
          <a:bodyPr/>
          <a:lstStyle/>
          <a:p>
            <a:r>
              <a:rPr lang="en-AU" dirty="0"/>
              <a:t>Why use a RAM drive - #2</a:t>
            </a:r>
          </a:p>
        </p:txBody>
      </p:sp>
      <p:pic>
        <p:nvPicPr>
          <p:cNvPr id="4" name="Picture 3" descr="Dell RAM.png"/>
          <p:cNvPicPr>
            <a:picLocks noChangeAspect="1"/>
          </p:cNvPicPr>
          <p:nvPr/>
        </p:nvPicPr>
        <p:blipFill>
          <a:blip r:embed="rId2" cstate="print"/>
          <a:stretch>
            <a:fillRect/>
          </a:stretch>
        </p:blipFill>
        <p:spPr>
          <a:xfrm>
            <a:off x="2339752" y="3214592"/>
            <a:ext cx="5687219" cy="287695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fontAlgn="auto">
              <a:spcAft>
                <a:spcPts val="0"/>
              </a:spcAft>
              <a:buClr>
                <a:schemeClr val="accent3"/>
              </a:buClr>
              <a:buFont typeface="Wingdings 2"/>
              <a:buChar char=""/>
              <a:defRPr/>
            </a:pPr>
            <a:r>
              <a:rPr lang="en-AU" dirty="0"/>
              <a:t>In all versions of Windows using RAM drive for the temp files gives the following benefits: </a:t>
            </a:r>
            <a:r>
              <a:rPr lang="en-AU" sz="2500" dirty="0"/>
              <a:t> </a:t>
            </a:r>
          </a:p>
          <a:p>
            <a:pPr marL="512064" lvl="2" indent="-274320">
              <a:spcBef>
                <a:spcPts val="400"/>
              </a:spcBef>
              <a:buClr>
                <a:schemeClr val="accent3"/>
              </a:buClr>
              <a:buSzPct val="68000"/>
              <a:buFont typeface="Wingdings 2"/>
              <a:buChar char=""/>
              <a:defRPr/>
            </a:pPr>
            <a:r>
              <a:rPr lang="en-AU" sz="2600" b="1" i="1" dirty="0"/>
              <a:t>Reducing the amount of data written is especially important in extending the life of an SSD</a:t>
            </a:r>
            <a:r>
              <a:rPr lang="en-AU" sz="2600" b="1" dirty="0"/>
              <a:t>.</a:t>
            </a:r>
          </a:p>
          <a:p>
            <a:pPr marL="512064" lvl="2" indent="-274320">
              <a:spcBef>
                <a:spcPts val="400"/>
              </a:spcBef>
              <a:buClr>
                <a:schemeClr val="accent3"/>
              </a:buClr>
              <a:buSzPct val="68000"/>
              <a:buFont typeface="Wingdings 2"/>
              <a:buChar char=""/>
              <a:defRPr/>
            </a:pPr>
            <a:r>
              <a:rPr lang="en-AU" sz="2800" dirty="0"/>
              <a:t>Saves space and wear on drive C and reduces noise.</a:t>
            </a:r>
            <a:endParaRPr lang="en-AU" sz="2600" b="1" dirty="0"/>
          </a:p>
          <a:p>
            <a:pPr marL="640080" lvl="1" indent="-246888" fontAlgn="auto">
              <a:spcAft>
                <a:spcPts val="0"/>
              </a:spcAft>
              <a:buFont typeface="Wingdings 2"/>
              <a:buChar char=""/>
              <a:defRPr/>
            </a:pPr>
            <a:r>
              <a:rPr lang="en-AU" sz="2700" dirty="0"/>
              <a:t>There is no contention on the read/write heads when temp files are created, such as when opening Word.</a:t>
            </a:r>
          </a:p>
          <a:p>
            <a:pPr marL="640080" lvl="1" indent="-246888" fontAlgn="auto">
              <a:spcAft>
                <a:spcPts val="0"/>
              </a:spcAft>
              <a:buFont typeface="Wingdings 2"/>
              <a:buChar char=""/>
              <a:defRPr/>
            </a:pPr>
            <a:r>
              <a:rPr lang="en-AU" sz="2700" dirty="0"/>
              <a:t> Provide very much faster file access.</a:t>
            </a:r>
          </a:p>
          <a:p>
            <a:pPr marL="640080" lvl="1" indent="-246888" fontAlgn="auto">
              <a:spcAft>
                <a:spcPts val="0"/>
              </a:spcAft>
              <a:buFont typeface="Wingdings 2"/>
              <a:buChar char=""/>
              <a:defRPr/>
            </a:pPr>
            <a:r>
              <a:rPr lang="en-AU" sz="2700" dirty="0"/>
              <a:t> No cleaning up required of temp files as all contents are lost on a reboot.</a:t>
            </a:r>
          </a:p>
        </p:txBody>
      </p:sp>
      <p:sp>
        <p:nvSpPr>
          <p:cNvPr id="2" name="Title 1"/>
          <p:cNvSpPr>
            <a:spLocks noGrp="1"/>
          </p:cNvSpPr>
          <p:nvPr>
            <p:ph type="title"/>
          </p:nvPr>
        </p:nvSpPr>
        <p:spPr/>
        <p:txBody>
          <a:bodyPr/>
          <a:lstStyle/>
          <a:p>
            <a:r>
              <a:rPr lang="en-AU" dirty="0"/>
              <a:t>Why use a RAM drive -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50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50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50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50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a:t>Reduces fragmentation on drive C.</a:t>
            </a:r>
          </a:p>
          <a:p>
            <a:r>
              <a:rPr lang="en-AU" dirty="0"/>
              <a:t>Saves time and disk space when doing an image backup as junk files are not backed up. I have seen over 50,000+ files in Temp folders and thousands of folders (not the Temporary Internet folders).</a:t>
            </a:r>
          </a:p>
          <a:p>
            <a:r>
              <a:rPr lang="en-AU" dirty="0"/>
              <a:t>These also should be placed on a RAM drive.</a:t>
            </a:r>
          </a:p>
          <a:p>
            <a:r>
              <a:rPr lang="en-AU" dirty="0"/>
              <a:t>Use it for timing HD &amp; USB performance.</a:t>
            </a:r>
          </a:p>
        </p:txBody>
      </p:sp>
      <p:sp>
        <p:nvSpPr>
          <p:cNvPr id="3" name="Title 2"/>
          <p:cNvSpPr>
            <a:spLocks noGrp="1"/>
          </p:cNvSpPr>
          <p:nvPr>
            <p:ph type="title"/>
          </p:nvPr>
        </p:nvSpPr>
        <p:spPr/>
        <p:txBody>
          <a:bodyPr/>
          <a:lstStyle/>
          <a:p>
            <a:r>
              <a:rPr lang="en-AU" dirty="0"/>
              <a:t>Why use a RAM drive – #4</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AU" dirty="0"/>
              <a:t>Memory prices fluctuate a lot and 4 GB costs about $50 today. </a:t>
            </a:r>
          </a:p>
          <a:p>
            <a:r>
              <a:rPr lang="en-AU" dirty="0"/>
              <a:t>Put not only the temp </a:t>
            </a:r>
            <a:r>
              <a:rPr lang="en-AU"/>
              <a:t>files on </a:t>
            </a:r>
            <a:r>
              <a:rPr lang="en-AU" dirty="0"/>
              <a:t>the RAM drive but also the cache files from IE, Firefox and Chrome (less junk to back up with Acronis). </a:t>
            </a:r>
          </a:p>
          <a:p>
            <a:r>
              <a:rPr lang="en-AU" dirty="0"/>
              <a:t>You can use the RAM drive for testing software. No cleaning up afterwards.</a:t>
            </a:r>
          </a:p>
          <a:p>
            <a:r>
              <a:rPr lang="en-AU" dirty="0"/>
              <a:t>When sharing folders, using a RAM drive is more secure. If a hacker gets in, drive C will not be accessible.</a:t>
            </a:r>
          </a:p>
        </p:txBody>
      </p:sp>
      <p:sp>
        <p:nvSpPr>
          <p:cNvPr id="2" name="Title 1"/>
          <p:cNvSpPr>
            <a:spLocks noGrp="1"/>
          </p:cNvSpPr>
          <p:nvPr>
            <p:ph type="title"/>
          </p:nvPr>
        </p:nvSpPr>
        <p:spPr/>
        <p:txBody>
          <a:bodyPr/>
          <a:lstStyle/>
          <a:p>
            <a:r>
              <a:rPr lang="en-AU" dirty="0"/>
              <a:t>Why use a RAM drive - #5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484784"/>
            <a:ext cx="8229600" cy="4525963"/>
          </a:xfrm>
        </p:spPr>
        <p:txBody>
          <a:bodyPr>
            <a:normAutofit/>
          </a:bodyPr>
          <a:lstStyle/>
          <a:p>
            <a:pPr>
              <a:buNone/>
            </a:pPr>
            <a:r>
              <a:rPr lang="en-AU" sz="5400" b="1" dirty="0">
                <a:solidFill>
                  <a:srgbClr val="FF0000"/>
                </a:solidFill>
              </a:rPr>
              <a:t>				  Insanely fast!</a:t>
            </a:r>
          </a:p>
          <a:p>
            <a:pPr>
              <a:buNone/>
            </a:pPr>
            <a:endParaRPr lang="en-AU" sz="2000" dirty="0"/>
          </a:p>
          <a:p>
            <a:pPr>
              <a:buNone/>
            </a:pPr>
            <a:endParaRPr lang="en-AU" sz="2000" dirty="0"/>
          </a:p>
          <a:p>
            <a:pPr>
              <a:buNone/>
            </a:pPr>
            <a:endParaRPr lang="en-AU" sz="2000" dirty="0"/>
          </a:p>
          <a:p>
            <a:pPr>
              <a:buNone/>
            </a:pPr>
            <a:r>
              <a:rPr lang="en-AU" sz="2000" dirty="0"/>
              <a:t>On a nearly 2 year old</a:t>
            </a:r>
          </a:p>
          <a:p>
            <a:pPr>
              <a:buNone/>
            </a:pPr>
            <a:r>
              <a:rPr lang="en-AU" sz="2000" dirty="0"/>
              <a:t>   Ryzen 1700X</a:t>
            </a:r>
          </a:p>
          <a:p>
            <a:pPr marL="109728" indent="0">
              <a:buNone/>
            </a:pPr>
            <a:endParaRPr lang="en-AU" dirty="0"/>
          </a:p>
        </p:txBody>
      </p:sp>
      <p:sp>
        <p:nvSpPr>
          <p:cNvPr id="2" name="Title 1"/>
          <p:cNvSpPr>
            <a:spLocks noGrp="1"/>
          </p:cNvSpPr>
          <p:nvPr>
            <p:ph type="title"/>
          </p:nvPr>
        </p:nvSpPr>
        <p:spPr/>
        <p:txBody>
          <a:bodyPr>
            <a:normAutofit/>
          </a:bodyPr>
          <a:lstStyle/>
          <a:p>
            <a:r>
              <a:rPr lang="en-AU" sz="6000" dirty="0"/>
              <a:t>How fast is it?</a:t>
            </a:r>
          </a:p>
        </p:txBody>
      </p:sp>
      <p:pic>
        <p:nvPicPr>
          <p:cNvPr id="6" name="Picture 5">
            <a:extLst>
              <a:ext uri="{FF2B5EF4-FFF2-40B4-BE49-F238E27FC236}">
                <a16:creationId xmlns:a16="http://schemas.microsoft.com/office/drawing/2014/main" id="{A410D885-EB62-4CDA-BC89-92FBC2A8F2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3848" y="2276872"/>
            <a:ext cx="4572605" cy="4176464"/>
          </a:xfrm>
          <a:prstGeom prst="rect">
            <a:avLst/>
          </a:prstGeom>
        </p:spPr>
      </p:pic>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93192" lvl="1" indent="0">
              <a:buNone/>
            </a:pPr>
            <a:r>
              <a:rPr lang="en-AU" dirty="0"/>
              <a:t>       A good SSD			 	A 2TB drive</a:t>
            </a:r>
          </a:p>
        </p:txBody>
      </p:sp>
      <p:sp>
        <p:nvSpPr>
          <p:cNvPr id="3" name="Title 2"/>
          <p:cNvSpPr>
            <a:spLocks noGrp="1"/>
          </p:cNvSpPr>
          <p:nvPr>
            <p:ph type="title"/>
          </p:nvPr>
        </p:nvSpPr>
        <p:spPr/>
        <p:txBody>
          <a:bodyPr/>
          <a:lstStyle/>
          <a:p>
            <a:pPr algn="ctr"/>
            <a:r>
              <a:rPr lang="en-AU" dirty="0"/>
              <a:t>Compared to</a:t>
            </a:r>
          </a:p>
        </p:txBody>
      </p:sp>
      <p:pic>
        <p:nvPicPr>
          <p:cNvPr id="4" name="Picture 3" descr="SSD100.png"/>
          <p:cNvPicPr>
            <a:picLocks noChangeAspect="1"/>
          </p:cNvPicPr>
          <p:nvPr/>
        </p:nvPicPr>
        <p:blipFill>
          <a:blip r:embed="rId2" cstate="print"/>
          <a:stretch>
            <a:fillRect/>
          </a:stretch>
        </p:blipFill>
        <p:spPr>
          <a:xfrm>
            <a:off x="395536" y="2204864"/>
            <a:ext cx="3962953" cy="3600953"/>
          </a:xfrm>
          <a:prstGeom prst="rect">
            <a:avLst/>
          </a:prstGeom>
        </p:spPr>
      </p:pic>
      <p:pic>
        <p:nvPicPr>
          <p:cNvPr id="5" name="Picture 4" descr="2TB.png"/>
          <p:cNvPicPr>
            <a:picLocks noChangeAspect="1"/>
          </p:cNvPicPr>
          <p:nvPr/>
        </p:nvPicPr>
        <p:blipFill>
          <a:blip r:embed="rId3" cstate="print"/>
          <a:stretch>
            <a:fillRect/>
          </a:stretch>
        </p:blipFill>
        <p:spPr>
          <a:xfrm>
            <a:off x="4716016" y="2204864"/>
            <a:ext cx="3962953" cy="3600953"/>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418</TotalTime>
  <Words>901</Words>
  <Application>Microsoft Office PowerPoint</Application>
  <PresentationFormat>On-screen Show (4:3)</PresentationFormat>
  <Paragraphs>83</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Calibri</vt:lpstr>
      <vt:lpstr>Courier New</vt:lpstr>
      <vt:lpstr>Lucida Sans Unicode</vt:lpstr>
      <vt:lpstr>Verdana</vt:lpstr>
      <vt:lpstr>Wingdings 2</vt:lpstr>
      <vt:lpstr>Wingdings 3</vt:lpstr>
      <vt:lpstr>Concourse</vt:lpstr>
      <vt:lpstr>RAM Drives</vt:lpstr>
      <vt:lpstr>What is a RAM drive</vt:lpstr>
      <vt:lpstr>Why use a RAM drive - #1</vt:lpstr>
      <vt:lpstr>Why use a RAM drive - #2</vt:lpstr>
      <vt:lpstr>Why use a RAM drive - #3</vt:lpstr>
      <vt:lpstr>Why use a RAM drive – #4</vt:lpstr>
      <vt:lpstr>Why use a RAM drive - #5</vt:lpstr>
      <vt:lpstr>How fast is it?</vt:lpstr>
      <vt:lpstr>Compared to</vt:lpstr>
      <vt:lpstr>How do you create one?</vt:lpstr>
      <vt:lpstr>Finding RAM Drive software</vt:lpstr>
      <vt:lpstr>One example from previous link</vt:lpstr>
      <vt:lpstr>Setting the environmental variables</vt:lpstr>
      <vt:lpstr>Putting browser temp files there</vt:lpstr>
      <vt:lpstr>Putting Chrome temp files there</vt:lpstr>
      <vt:lpstr>Putting Edge temp files there</vt:lpstr>
      <vt:lpstr>Possible operational problems</vt:lpstr>
      <vt:lpstr>The Swapfile location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RAM Drives</dc:title>
  <dc:creator>George</dc:creator>
  <cp:lastModifiedBy>George Skarbek</cp:lastModifiedBy>
  <cp:revision>130</cp:revision>
  <dcterms:created xsi:type="dcterms:W3CDTF">2012-07-13T05:51:37Z</dcterms:created>
  <dcterms:modified xsi:type="dcterms:W3CDTF">2019-04-11T12:04:54Z</dcterms:modified>
</cp:coreProperties>
</file>